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0" r:id="rId2"/>
    <p:sldId id="323" r:id="rId3"/>
    <p:sldId id="308" r:id="rId4"/>
    <p:sldId id="346" r:id="rId5"/>
    <p:sldId id="335" r:id="rId6"/>
    <p:sldId id="337" r:id="rId7"/>
    <p:sldId id="338" r:id="rId8"/>
    <p:sldId id="340" r:id="rId9"/>
    <p:sldId id="342" r:id="rId10"/>
    <p:sldId id="341" r:id="rId11"/>
    <p:sldId id="343" r:id="rId12"/>
    <p:sldId id="34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6600FF"/>
    <a:srgbClr val="75C36F"/>
    <a:srgbClr val="FFFF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0170DEE-AAC0-44F6-8607-184BFA9674E1}" type="datetimeFigureOut">
              <a:rPr lang="en-US"/>
              <a:pPr>
                <a:defRPr/>
              </a:pPr>
              <a:t>11-Oct-21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5C2077F-83A7-4164-AE47-E37A4B007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623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Chú</a:t>
            </a:r>
            <a:r>
              <a:rPr lang="en-US" baseline="0" smtClean="0"/>
              <a:t> ý mọi sự tự nhiên lớn hơn 1 đều pt được thành tích các thừa số ng tố</a:t>
            </a:r>
          </a:p>
          <a:p>
            <a:r>
              <a:rPr lang="en-US" baseline="0" smtClean="0"/>
              <a:t>Mỗi số nguyên tố 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2077F-83A7-4164-AE47-E37A4B00721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24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Dù</a:t>
            </a:r>
            <a:r>
              <a:rPr lang="en-US" baseline="0" smtClean="0"/>
              <a:t> phân tích theo cách nào thì ta cũng được 1  kết quả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2077F-83A7-4164-AE47-E37A4B00721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620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B24BB-AB61-4DEE-92C1-DC3CA86953B5}" type="datetimeFigureOut">
              <a:rPr lang="en-US"/>
              <a:pPr>
                <a:defRPr/>
              </a:pPr>
              <a:t>11-Oct-21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8928B-55C4-4B1E-A005-44A149F8AB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19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BBC80-5735-4784-802B-0721FFD12E21}" type="datetimeFigureOut">
              <a:rPr lang="en-US"/>
              <a:pPr>
                <a:defRPr/>
              </a:pPr>
              <a:t>11-Oct-21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953D0-985B-4A91-A2AC-549CBDC9D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92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12E93-5D0E-4304-BAEC-5C940B1D5CEA}" type="datetimeFigureOut">
              <a:rPr lang="en-US"/>
              <a:pPr>
                <a:defRPr/>
              </a:pPr>
              <a:t>11-Oct-21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AAF86-3352-4361-AD5E-3C2D547CAF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9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32001-5AF8-49DC-8DFE-BADC9E1C1DDA}" type="datetimeFigureOut">
              <a:rPr lang="en-US"/>
              <a:pPr>
                <a:defRPr/>
              </a:pPr>
              <a:t>11-Oct-21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EBAE4-D20F-4322-9CD9-824FE4A060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38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9445B-032F-4234-AA96-D31E67409B21}" type="datetimeFigureOut">
              <a:rPr lang="en-US"/>
              <a:pPr>
                <a:defRPr/>
              </a:pPr>
              <a:t>11-Oct-21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24305-D500-4B09-AEED-68A50D1832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898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B07A1-65CE-4E38-8D5F-E12CDEACAEAB}" type="datetimeFigureOut">
              <a:rPr lang="en-US"/>
              <a:pPr>
                <a:defRPr/>
              </a:pPr>
              <a:t>11-Oct-21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BAE74-3421-4997-96F9-C6D2910FC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1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54478-8367-477F-BBE6-F479E3FB9D7B}" type="datetimeFigureOut">
              <a:rPr lang="en-US"/>
              <a:pPr>
                <a:defRPr/>
              </a:pPr>
              <a:t>11-Oct-21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FFF46-A25D-457B-8F6E-39C9631DD1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8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C3E3A-E666-488F-92D0-566B61D62995}" type="datetimeFigureOut">
              <a:rPr lang="en-US"/>
              <a:pPr>
                <a:defRPr/>
              </a:pPr>
              <a:t>11-Oct-21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6561A-022D-4EEE-8A66-AFA8EFB61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07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04626-E0A4-499D-B159-AF227B3E7A28}" type="datetimeFigureOut">
              <a:rPr lang="en-US"/>
              <a:pPr>
                <a:defRPr/>
              </a:pPr>
              <a:t>11-Oct-21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5EE95-9928-4699-93D9-B83DD95B4A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572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00B74-E16E-407C-BDE3-2E7C8768DCCF}" type="datetimeFigureOut">
              <a:rPr lang="en-US"/>
              <a:pPr>
                <a:defRPr/>
              </a:pPr>
              <a:t>11-Oct-21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CD280-A375-434F-8B36-B52B8A6F1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40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46D2-A106-4BBC-B5B6-2774A023FB2A}" type="datetimeFigureOut">
              <a:rPr lang="en-US"/>
              <a:pPr>
                <a:defRPr/>
              </a:pPr>
              <a:t>11-Oct-21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C4E16-B75E-4850-AE84-4B5DA9A0D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42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93B03F-24F0-499C-BE06-D4503F965A2C}" type="datetimeFigureOut">
              <a:rPr lang="en-US"/>
              <a:pPr>
                <a:defRPr/>
              </a:pPr>
              <a:t>11-Oct-21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FF5B53-9CF1-4E38-B259-AECE5886D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>
            <a:grpSpLocks/>
          </p:cNvGrpSpPr>
          <p:nvPr/>
        </p:nvGrpSpPr>
        <p:grpSpPr bwMode="auto">
          <a:xfrm>
            <a:off x="-6350" y="0"/>
            <a:ext cx="9156700" cy="838200"/>
            <a:chOff x="0" y="8"/>
            <a:chExt cx="5768" cy="839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839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Oval 4"/>
          <p:cNvSpPr>
            <a:spLocks noChangeArrowheads="1"/>
          </p:cNvSpPr>
          <p:nvPr/>
        </p:nvSpPr>
        <p:spPr bwMode="auto">
          <a:xfrm rot="527914">
            <a:off x="1839913" y="3833813"/>
            <a:ext cx="5175250" cy="2541587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51119">
            <a:off x="4476750" y="1236663"/>
            <a:ext cx="3013075" cy="4264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0" name="Picture 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220890">
            <a:off x="1819275" y="1228725"/>
            <a:ext cx="2838450" cy="39687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228600" y="24384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2400" b="1">
              <a:latin typeface="VNI-Times" pitchFamily="2" charset="0"/>
              <a:cs typeface="Arial" charset="0"/>
            </a:endParaRPr>
          </a:p>
        </p:txBody>
      </p:sp>
      <p:sp>
        <p:nvSpPr>
          <p:cNvPr id="11267" name="TextBox 3"/>
          <p:cNvSpPr txBox="1">
            <a:spLocks noChangeArrowheads="1"/>
          </p:cNvSpPr>
          <p:nvPr/>
        </p:nvSpPr>
        <p:spPr bwMode="auto">
          <a:xfrm>
            <a:off x="0" y="-57150"/>
            <a:ext cx="9167813" cy="120015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10: Số nguyên tố. Hợp số</a:t>
            </a:r>
          </a:p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 tích một số ra thừa số nguyên tố.</a:t>
            </a:r>
          </a:p>
        </p:txBody>
      </p:sp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152400" y="2225675"/>
            <a:ext cx="9525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Cách 2: </a:t>
            </a:r>
            <a:r>
              <a:rPr lang="en-US" sz="2600" b="1">
                <a:latin typeface="Times New Roman" pitchFamily="18" charset="0"/>
                <a:cs typeface="Times New Roman" pitchFamily="18" charset="0"/>
              </a:rPr>
              <a:t>Phân tích một số ra thừa số nguyên tố bằng sơ đồ cây:</a:t>
            </a:r>
          </a:p>
        </p:txBody>
      </p:sp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0" y="1579563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Cách phân tích một số ra thừa số nguyên tố</a:t>
            </a:r>
          </a:p>
        </p:txBody>
      </p:sp>
      <p:sp>
        <p:nvSpPr>
          <p:cNvPr id="11270" name="TextBox 4"/>
          <p:cNvSpPr txBox="1">
            <a:spLocks noChangeArrowheads="1"/>
          </p:cNvSpPr>
          <p:nvPr/>
        </p:nvSpPr>
        <p:spPr bwMode="auto">
          <a:xfrm>
            <a:off x="0" y="1066800"/>
            <a:ext cx="7467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Phân tích một số ra thừa số nguyên tố.</a:t>
            </a:r>
          </a:p>
        </p:txBody>
      </p:sp>
      <p:sp>
        <p:nvSpPr>
          <p:cNvPr id="11271" name="TextBox 4"/>
          <p:cNvSpPr txBox="1">
            <a:spLocks noChangeArrowheads="1"/>
          </p:cNvSpPr>
          <p:nvPr/>
        </p:nvSpPr>
        <p:spPr bwMode="auto">
          <a:xfrm>
            <a:off x="152400" y="3048000"/>
            <a:ext cx="9525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VD:  </a:t>
            </a:r>
            <a:r>
              <a:rPr lang="en-US" sz="2600" b="1">
                <a:latin typeface="Times New Roman" pitchFamily="18" charset="0"/>
                <a:cs typeface="Times New Roman" pitchFamily="18" charset="0"/>
              </a:rPr>
              <a:t>Phân tích 24 ra thừa số nguyên tố  bằng sơ đồ cây: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3" y="3886200"/>
            <a:ext cx="9018587" cy="24701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0" y="-57150"/>
            <a:ext cx="9167813" cy="120015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10: Số nguyên tố. Hợp số</a:t>
            </a:r>
          </a:p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 tích một số ra thừa số nguyên tố.</a:t>
            </a: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196850" y="1295400"/>
            <a:ext cx="88392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Thực hành 3: </a:t>
            </a:r>
            <a:r>
              <a:rPr lang="en-US" sz="2600" b="1">
                <a:latin typeface="Times New Roman" pitchFamily="18" charset="0"/>
                <a:cs typeface="Times New Roman" pitchFamily="18" charset="0"/>
              </a:rPr>
              <a:t>Tìm các số tự nhiên lớn hơn 1 thay thế dấu ? trong ô vuông ở mỗi sơ đồ cây dưới đây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333500" y="3627438"/>
            <a:ext cx="508000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9" name="Rectangle 48"/>
          <p:cNvSpPr/>
          <p:nvPr/>
        </p:nvSpPr>
        <p:spPr>
          <a:xfrm>
            <a:off x="828675" y="4572000"/>
            <a:ext cx="508000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841500" y="4527550"/>
            <a:ext cx="508000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13320" name="Group 13316"/>
          <p:cNvGrpSpPr>
            <a:grpSpLocks/>
          </p:cNvGrpSpPr>
          <p:nvPr/>
        </p:nvGrpSpPr>
        <p:grpSpPr bwMode="auto">
          <a:xfrm>
            <a:off x="319088" y="2879725"/>
            <a:ext cx="1776412" cy="1692275"/>
            <a:chOff x="319791" y="2879361"/>
            <a:chExt cx="1775708" cy="1692639"/>
          </a:xfrm>
        </p:grpSpPr>
        <p:sp>
          <p:nvSpPr>
            <p:cNvPr id="2" name="Rectangle 1"/>
            <p:cNvSpPr/>
            <p:nvPr/>
          </p:nvSpPr>
          <p:spPr>
            <a:xfrm>
              <a:off x="827590" y="2879361"/>
              <a:ext cx="509385" cy="457298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18</a:t>
              </a:r>
            </a:p>
          </p:txBody>
        </p:sp>
        <p:cxnSp>
          <p:nvCxnSpPr>
            <p:cNvPr id="4" name="Straight Arrow Connector 3"/>
            <p:cNvCxnSpPr>
              <a:endCxn id="48" idx="0"/>
            </p:cNvCxnSpPr>
            <p:nvPr/>
          </p:nvCxnSpPr>
          <p:spPr>
            <a:xfrm>
              <a:off x="1083075" y="3336659"/>
              <a:ext cx="504625" cy="29057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319791" y="3657403"/>
              <a:ext cx="507799" cy="457298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cxnSp>
          <p:nvCxnSpPr>
            <p:cNvPr id="65" name="Straight Arrow Connector 64"/>
            <p:cNvCxnSpPr>
              <a:stCxn id="2" idx="2"/>
              <a:endCxn id="47" idx="0"/>
            </p:cNvCxnSpPr>
            <p:nvPr/>
          </p:nvCxnSpPr>
          <p:spPr>
            <a:xfrm flipH="1">
              <a:off x="573690" y="3336659"/>
              <a:ext cx="509385" cy="32074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48" idx="2"/>
              <a:endCxn id="49" idx="0"/>
            </p:cNvCxnSpPr>
            <p:nvPr/>
          </p:nvCxnSpPr>
          <p:spPr>
            <a:xfrm flipH="1">
              <a:off x="1083075" y="4084533"/>
              <a:ext cx="504625" cy="48746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endCxn id="50" idx="0"/>
            </p:cNvCxnSpPr>
            <p:nvPr/>
          </p:nvCxnSpPr>
          <p:spPr>
            <a:xfrm>
              <a:off x="1587700" y="4114702"/>
              <a:ext cx="507799" cy="4128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Rectangle 52"/>
          <p:cNvSpPr/>
          <p:nvPr/>
        </p:nvSpPr>
        <p:spPr>
          <a:xfrm>
            <a:off x="4870450" y="3627438"/>
            <a:ext cx="509588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344863" y="4527550"/>
            <a:ext cx="509587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362450" y="4527550"/>
            <a:ext cx="508000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13324" name="Group 13317"/>
          <p:cNvGrpSpPr>
            <a:grpSpLocks/>
          </p:cNvGrpSpPr>
          <p:nvPr/>
        </p:nvGrpSpPr>
        <p:grpSpPr bwMode="auto">
          <a:xfrm>
            <a:off x="3600450" y="2879725"/>
            <a:ext cx="1524000" cy="1647825"/>
            <a:chOff x="3599826" y="2879361"/>
            <a:chExt cx="1525248" cy="1647669"/>
          </a:xfrm>
        </p:grpSpPr>
        <p:sp>
          <p:nvSpPr>
            <p:cNvPr id="51" name="Rectangle 50"/>
            <p:cNvSpPr/>
            <p:nvPr/>
          </p:nvSpPr>
          <p:spPr>
            <a:xfrm>
              <a:off x="4362450" y="2879361"/>
              <a:ext cx="508416" cy="457157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42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854034" y="3627003"/>
              <a:ext cx="508416" cy="457157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cxnSp>
          <p:nvCxnSpPr>
            <p:cNvPr id="68" name="Straight Arrow Connector 67"/>
            <p:cNvCxnSpPr>
              <a:endCxn id="53" idx="0"/>
            </p:cNvCxnSpPr>
            <p:nvPr/>
          </p:nvCxnSpPr>
          <p:spPr>
            <a:xfrm>
              <a:off x="4616658" y="3336518"/>
              <a:ext cx="508416" cy="29048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endCxn id="52" idx="0"/>
            </p:cNvCxnSpPr>
            <p:nvPr/>
          </p:nvCxnSpPr>
          <p:spPr>
            <a:xfrm flipH="1">
              <a:off x="4108242" y="3336518"/>
              <a:ext cx="508416" cy="29048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52" idx="2"/>
            </p:cNvCxnSpPr>
            <p:nvPr/>
          </p:nvCxnSpPr>
          <p:spPr>
            <a:xfrm flipH="1">
              <a:off x="3599826" y="4084160"/>
              <a:ext cx="508416" cy="41271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endCxn id="55" idx="0"/>
            </p:cNvCxnSpPr>
            <p:nvPr/>
          </p:nvCxnSpPr>
          <p:spPr>
            <a:xfrm>
              <a:off x="4122542" y="4084160"/>
              <a:ext cx="494116" cy="44287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Rectangle 57"/>
          <p:cNvSpPr/>
          <p:nvPr/>
        </p:nvSpPr>
        <p:spPr>
          <a:xfrm>
            <a:off x="7454900" y="3627438"/>
            <a:ext cx="508000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9" name="Rectangle 58"/>
          <p:cNvSpPr/>
          <p:nvPr/>
        </p:nvSpPr>
        <p:spPr>
          <a:xfrm>
            <a:off x="7264400" y="4527550"/>
            <a:ext cx="508000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0" name="Rectangle 59"/>
          <p:cNvSpPr/>
          <p:nvPr/>
        </p:nvSpPr>
        <p:spPr>
          <a:xfrm>
            <a:off x="8032750" y="4556125"/>
            <a:ext cx="508000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572250" y="4467225"/>
            <a:ext cx="508000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759450" y="4497388"/>
            <a:ext cx="508000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3" name="Rectangle 62"/>
          <p:cNvSpPr/>
          <p:nvPr/>
        </p:nvSpPr>
        <p:spPr>
          <a:xfrm>
            <a:off x="7708900" y="5486400"/>
            <a:ext cx="508000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873875" y="5486400"/>
            <a:ext cx="508000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13332" name="Group 13318"/>
          <p:cNvGrpSpPr>
            <a:grpSpLocks/>
          </p:cNvGrpSpPr>
          <p:nvPr/>
        </p:nvGrpSpPr>
        <p:grpSpPr bwMode="auto">
          <a:xfrm>
            <a:off x="6064250" y="2822575"/>
            <a:ext cx="2038350" cy="2663825"/>
            <a:chOff x="6063522" y="2823149"/>
            <a:chExt cx="2038504" cy="2663251"/>
          </a:xfrm>
        </p:grpSpPr>
        <p:sp>
          <p:nvSpPr>
            <p:cNvPr id="56" name="Rectangle 55"/>
            <p:cNvSpPr/>
            <p:nvPr/>
          </p:nvSpPr>
          <p:spPr>
            <a:xfrm>
              <a:off x="6930362" y="2823149"/>
              <a:ext cx="777934" cy="45710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280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462015" y="3627839"/>
              <a:ext cx="509625" cy="45710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cxnSp>
          <p:nvCxnSpPr>
            <p:cNvPr id="74" name="Straight Arrow Connector 73"/>
            <p:cNvCxnSpPr>
              <a:endCxn id="58" idx="0"/>
            </p:cNvCxnSpPr>
            <p:nvPr/>
          </p:nvCxnSpPr>
          <p:spPr>
            <a:xfrm>
              <a:off x="7319330" y="3280250"/>
              <a:ext cx="388966" cy="347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H="1">
              <a:off x="6773189" y="3280250"/>
              <a:ext cx="508038" cy="29045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57" idx="2"/>
            </p:cNvCxnSpPr>
            <p:nvPr/>
          </p:nvCxnSpPr>
          <p:spPr>
            <a:xfrm flipH="1">
              <a:off x="6063522" y="4084940"/>
              <a:ext cx="654099" cy="40313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57" idx="2"/>
            </p:cNvCxnSpPr>
            <p:nvPr/>
          </p:nvCxnSpPr>
          <p:spPr>
            <a:xfrm>
              <a:off x="6717621" y="4084940"/>
              <a:ext cx="0" cy="38250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endCxn id="59" idx="0"/>
            </p:cNvCxnSpPr>
            <p:nvPr/>
          </p:nvCxnSpPr>
          <p:spPr>
            <a:xfrm flipH="1">
              <a:off x="7519370" y="4099224"/>
              <a:ext cx="188926" cy="42853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>
              <a:off x="7713060" y="4091289"/>
              <a:ext cx="388966" cy="34758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>
              <a:endCxn id="63" idx="0"/>
            </p:cNvCxnSpPr>
            <p:nvPr/>
          </p:nvCxnSpPr>
          <p:spPr>
            <a:xfrm>
              <a:off x="7578111" y="5029299"/>
              <a:ext cx="384204" cy="45710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stCxn id="59" idx="2"/>
            </p:cNvCxnSpPr>
            <p:nvPr/>
          </p:nvCxnSpPr>
          <p:spPr>
            <a:xfrm flipH="1">
              <a:off x="7079599" y="4984858"/>
              <a:ext cx="439771" cy="47456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33" name="TextBox 4"/>
          <p:cNvSpPr txBox="1">
            <a:spLocks noChangeArrowheads="1"/>
          </p:cNvSpPr>
          <p:nvPr/>
        </p:nvSpPr>
        <p:spPr bwMode="auto">
          <a:xfrm>
            <a:off x="228600" y="2846388"/>
            <a:ext cx="600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</a:t>
            </a:r>
          </a:p>
        </p:txBody>
      </p:sp>
      <p:sp>
        <p:nvSpPr>
          <p:cNvPr id="13334" name="TextBox 4"/>
          <p:cNvSpPr txBox="1">
            <a:spLocks noChangeArrowheads="1"/>
          </p:cNvSpPr>
          <p:nvPr/>
        </p:nvSpPr>
        <p:spPr bwMode="auto">
          <a:xfrm>
            <a:off x="3595688" y="2773363"/>
            <a:ext cx="600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</a:t>
            </a:r>
          </a:p>
        </p:txBody>
      </p:sp>
      <p:sp>
        <p:nvSpPr>
          <p:cNvPr id="13335" name="TextBox 4"/>
          <p:cNvSpPr txBox="1">
            <a:spLocks noChangeArrowheads="1"/>
          </p:cNvSpPr>
          <p:nvPr/>
        </p:nvSpPr>
        <p:spPr bwMode="auto">
          <a:xfrm>
            <a:off x="6173788" y="2755900"/>
            <a:ext cx="600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1336675" y="3657600"/>
            <a:ext cx="508000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828675" y="4572000"/>
            <a:ext cx="508000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1841500" y="4522788"/>
            <a:ext cx="508000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4870450" y="3657600"/>
            <a:ext cx="509588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3387725" y="4572000"/>
            <a:ext cx="508000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4368800" y="4564063"/>
            <a:ext cx="509588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7478713" y="3657600"/>
            <a:ext cx="508000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7259638" y="4497388"/>
            <a:ext cx="508000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8010525" y="4497388"/>
            <a:ext cx="509588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5753100" y="4511675"/>
            <a:ext cx="508000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6619875" y="4467225"/>
            <a:ext cx="509588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6875463" y="5494338"/>
            <a:ext cx="508000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7720013" y="5543550"/>
            <a:ext cx="509587" cy="4572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2" name="TextBox 4"/>
          <p:cNvSpPr txBox="1">
            <a:spLocks noChangeArrowheads="1"/>
          </p:cNvSpPr>
          <p:nvPr/>
        </p:nvSpPr>
        <p:spPr bwMode="auto">
          <a:xfrm>
            <a:off x="514350" y="5281613"/>
            <a:ext cx="1865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18 = 2.3</a:t>
            </a:r>
            <a:r>
              <a:rPr lang="en-US" sz="28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3" name="TextBox 4"/>
          <p:cNvSpPr txBox="1">
            <a:spLocks noChangeArrowheads="1"/>
          </p:cNvSpPr>
          <p:nvPr/>
        </p:nvSpPr>
        <p:spPr bwMode="auto">
          <a:xfrm>
            <a:off x="3630613" y="5494338"/>
            <a:ext cx="18653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42 = 2.3.7</a:t>
            </a:r>
            <a:endParaRPr lang="en-US" sz="2800" b="1" baseline="30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TextBox 4"/>
          <p:cNvSpPr txBox="1">
            <a:spLocks noChangeArrowheads="1"/>
          </p:cNvSpPr>
          <p:nvPr/>
        </p:nvSpPr>
        <p:spPr bwMode="auto">
          <a:xfrm>
            <a:off x="6619875" y="6153150"/>
            <a:ext cx="26781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280 = 2</a:t>
            </a:r>
            <a:r>
              <a:rPr lang="en-US" sz="28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.5.7</a:t>
            </a:r>
            <a:endParaRPr lang="en-US" sz="2800" b="1" baseline="30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3" grpId="0" animBg="1"/>
      <p:bldP spid="54" grpId="0" animBg="1"/>
      <p:bldP spid="55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105" grpId="0" animBg="1"/>
      <p:bldP spid="107" grpId="0" animBg="1"/>
      <p:bldP spid="109" grpId="0" animBg="1"/>
      <p:bldP spid="110" grpId="0" animBg="1"/>
      <p:bldP spid="112" grpId="0" animBg="1"/>
      <p:bldP spid="113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/>
      <p:bldP spid="123" grpId="0"/>
      <p:bldP spid="1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5" descr="JER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" name="AutoShape 7" descr="Những chú chuột nổi tiếng trên phim - Báo Long An Online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340" name="Picture 11" descr="Hình nền powerpoint đơn giản mà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026525" cy="685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372793" y="2725082"/>
            <a:ext cx="6280886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CHÚC CÁC EM HỌC TỐT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4288"/>
            <a:ext cx="990600" cy="114458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0"/>
            <a:ext cx="5299669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KHỞI ĐỘNG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228600" y="1285875"/>
            <a:ext cx="830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1) Hãy tìm tất cả các ước của các số từ 1 đến 10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3276600"/>
          <a:ext cx="8610600" cy="2043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3200400"/>
                <a:gridCol w="2895600"/>
              </a:tblGrid>
              <a:tr h="122014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NHÓM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</a:p>
                    <a:p>
                      <a:pPr algn="ctr"/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ước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NHÓM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ước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khác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nhau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NHÓM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nhiều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hơn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ước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khác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nhau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2967">
                <a:tc>
                  <a:txBody>
                    <a:bodyPr/>
                    <a:lstStyle/>
                    <a:p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228600" y="2060575"/>
            <a:ext cx="8915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2) Hãy xếp các số từ 1 đến 10 thành ba nhóm vào bảng sau</a:t>
            </a: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973138" y="4648200"/>
            <a:ext cx="83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3429000" y="4633913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2; 3; 5; 7</a:t>
            </a: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6257925" y="4633913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4; 6; 8; 9 ;10</a:t>
            </a:r>
          </a:p>
        </p:txBody>
      </p:sp>
      <p:sp>
        <p:nvSpPr>
          <p:cNvPr id="15" name="TextBox 45"/>
          <p:cNvSpPr txBox="1">
            <a:spLocks noChangeArrowheads="1"/>
          </p:cNvSpPr>
          <p:nvPr/>
        </p:nvSpPr>
        <p:spPr bwMode="auto">
          <a:xfrm>
            <a:off x="219501" y="5537993"/>
            <a:ext cx="885348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 số ở </a:t>
            </a:r>
            <a:r>
              <a:rPr lang="en-US" alt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 2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được gọi là </a:t>
            </a:r>
            <a:r>
              <a:rPr lang="en-US" altLang="en-US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nguyên tố 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 các số ở </a:t>
            </a:r>
            <a:r>
              <a:rPr lang="en-US" alt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 3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được gọi là </a:t>
            </a:r>
            <a:r>
              <a:rPr lang="en-US" altLang="en-US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 số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8" grpId="0"/>
      <p:bldP spid="19" grpId="0"/>
      <p:bldP spid="15" grpId="0"/>
      <p:bldP spid="1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0"/>
          <p:cNvSpPr txBox="1">
            <a:spLocks noChangeArrowheads="1"/>
          </p:cNvSpPr>
          <p:nvPr/>
        </p:nvSpPr>
        <p:spPr bwMode="auto">
          <a:xfrm>
            <a:off x="52626" y="257215"/>
            <a:ext cx="35814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 i="1" smtClean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</a:t>
            </a:r>
            <a:r>
              <a:rPr lang="en-US" sz="6600" b="1" i="1" smtClean="0">
                <a:solidFill>
                  <a:srgbClr val="FF00FF"/>
                </a:solidFill>
                <a:latin typeface="VNI-Brush" pitchFamily="2" charset="0"/>
              </a:rPr>
              <a:t> </a:t>
            </a:r>
            <a:r>
              <a:rPr lang="en-US" sz="6600" b="1" i="1">
                <a:solidFill>
                  <a:srgbClr val="FF00FF"/>
                </a:solidFill>
                <a:latin typeface="VNI-Brush" pitchFamily="2" charset="0"/>
              </a:rPr>
              <a:t>10 </a:t>
            </a:r>
          </a:p>
        </p:txBody>
      </p:sp>
      <p:sp>
        <p:nvSpPr>
          <p:cNvPr id="4099" name="WordArt 12"/>
          <p:cNvSpPr>
            <a:spLocks noChangeArrowheads="1" noChangeShapeType="1" noTextEdit="1"/>
          </p:cNvSpPr>
          <p:nvPr/>
        </p:nvSpPr>
        <p:spPr bwMode="auto">
          <a:xfrm>
            <a:off x="230189" y="2459037"/>
            <a:ext cx="8605836" cy="18843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Số nguyên tố . Hợp số.</a:t>
            </a:r>
          </a:p>
          <a:p>
            <a:pPr algn="ctr"/>
            <a:r>
              <a:rPr lang="en-US" sz="4000" b="1" kern="1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Phân tích một số ra thừa số nguyên tố</a:t>
            </a:r>
          </a:p>
        </p:txBody>
      </p:sp>
      <p:sp>
        <p:nvSpPr>
          <p:cNvPr id="4100" name="WordArt 13"/>
          <p:cNvSpPr>
            <a:spLocks noChangeArrowheads="1" noChangeShapeType="1" noTextEdit="1"/>
          </p:cNvSpPr>
          <p:nvPr/>
        </p:nvSpPr>
        <p:spPr bwMode="auto">
          <a:xfrm>
            <a:off x="6553200" y="98425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Số  và Đại số</a:t>
            </a:r>
          </a:p>
        </p:txBody>
      </p:sp>
      <p:pic>
        <p:nvPicPr>
          <p:cNvPr id="410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3" name="TextBox 45"/>
          <p:cNvSpPr txBox="1">
            <a:spLocks noChangeArrowheads="1"/>
          </p:cNvSpPr>
          <p:nvPr/>
        </p:nvSpPr>
        <p:spPr bwMode="auto">
          <a:xfrm>
            <a:off x="76200" y="2035983"/>
            <a:ext cx="8986838" cy="206210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 eaLnBrk="1" hangingPunct="1"/>
            <a:r>
              <a:rPr lang="en-US" altLang="en-US" sz="3200" b="1" smtClean="0">
                <a:latin typeface="Times New Roman" pitchFamily="18" charset="0"/>
                <a:cs typeface="Times New Roman" pitchFamily="18" charset="0"/>
              </a:rPr>
              <a:t>- Số </a:t>
            </a: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nguyên tố là số tự nhiên lớn hơn 1, chỉ có hai ước là 1 và chính nó.</a:t>
            </a:r>
          </a:p>
          <a:p>
            <a:pPr marL="0" indent="0" algn="just" eaLnBrk="1" hangingPunct="1"/>
            <a:r>
              <a:rPr lang="en-US" altLang="en-US" sz="3200" b="1" smtClean="0">
                <a:latin typeface="Times New Roman" pitchFamily="18" charset="0"/>
                <a:cs typeface="Times New Roman" pitchFamily="18" charset="0"/>
              </a:rPr>
              <a:t>- Hợp </a:t>
            </a: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số là số tự nhiên lớn hơn 1 có nhiều hơn hai ước.</a:t>
            </a: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0" y="122154"/>
            <a:ext cx="9167813" cy="1200329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10: Số nguyên tố. Hợp số</a:t>
            </a:r>
          </a:p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 tích một số ra thừa số nguyên tố.</a:t>
            </a:r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-4011" y="1344586"/>
            <a:ext cx="62753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Số nguyên tố. Hợp số.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-60207" y="4098086"/>
            <a:ext cx="92042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32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Ví dụ: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số 7 là số nguyên tố, số 6 là hợp số 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40105" y="4826194"/>
            <a:ext cx="916781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 ý: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số 0 và số 1 không là số nguyên tố và cũng không là hợp số.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3913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3" grpId="0" animBg="1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0" y="-22225"/>
            <a:ext cx="9167813" cy="1200329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10: Số nguyên tố. Hợp số</a:t>
            </a:r>
          </a:p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 tích một số ra thừa số nguyên tố.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23813" y="1194523"/>
            <a:ext cx="9144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28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TH1: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28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Trong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11; 12; 25,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>
              <a:defRPr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b)Lan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43866" y="5903893"/>
            <a:ext cx="916781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b) Lan nói sai vì số 0 và số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1 cũng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là số tự nhiên mà không phải là số nguyên tố, cũng không phải là hợp số.   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3866" y="3012839"/>
            <a:ext cx="920420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2800" b="1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defRPr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a)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5292" y="3789458"/>
            <a:ext cx="3466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Ư(11) = {1;11}</a:t>
            </a:r>
            <a:endParaRPr lang="en-US" sz="28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109" y="4368884"/>
            <a:ext cx="2977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Ư(25) = {1;5;25}</a:t>
            </a:r>
            <a:endParaRPr lang="en-US" sz="28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76800" y="3614306"/>
            <a:ext cx="3943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Ư(12) = {1;2;3;4;6;12}</a:t>
            </a:r>
            <a:endParaRPr lang="en-US" sz="28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120266" y="5123463"/>
            <a:ext cx="8871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Vậy số 11 là số nguyên tố, số 12 và số 25 là hợp </a:t>
            </a:r>
            <a:r>
              <a:rPr lang="en-US" sz="28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số.</a:t>
            </a:r>
            <a:endParaRPr lang="en-US" sz="28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2" grpId="0"/>
      <p:bldP spid="11" grpId="0"/>
      <p:bldP spid="1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4"/>
          <p:cNvSpPr txBox="1">
            <a:spLocks noChangeArrowheads="1"/>
          </p:cNvSpPr>
          <p:nvPr/>
        </p:nvSpPr>
        <p:spPr bwMode="auto">
          <a:xfrm>
            <a:off x="-36513" y="663575"/>
            <a:ext cx="62753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Ước và bội</a:t>
            </a:r>
          </a:p>
        </p:txBody>
      </p:sp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0" y="-22225"/>
            <a:ext cx="9167813" cy="120015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10: Số nguyên tố. Hợp số</a:t>
            </a:r>
          </a:p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 tích một số ra thừa số nguyên tố.</a:t>
            </a:r>
          </a:p>
        </p:txBody>
      </p:sp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0" y="1185863"/>
            <a:ext cx="7467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Phân tích một số ra thừa số nguyên tố.</a:t>
            </a: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190500" y="1722438"/>
            <a:ext cx="35814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Điền vào chỗ trống:</a:t>
            </a:r>
          </a:p>
        </p:txBody>
      </p:sp>
      <p:sp>
        <p:nvSpPr>
          <p:cNvPr id="8198" name="TextBox 4"/>
          <p:cNvSpPr txBox="1">
            <a:spLocks noChangeArrowheads="1"/>
          </p:cNvSpPr>
          <p:nvPr/>
        </p:nvSpPr>
        <p:spPr bwMode="auto">
          <a:xfrm>
            <a:off x="190500" y="2362200"/>
            <a:ext cx="3581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24 = 2 . 12</a:t>
            </a:r>
          </a:p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= 2 . 2. …</a:t>
            </a:r>
          </a:p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= 2.2.2. ….</a:t>
            </a:r>
          </a:p>
        </p:txBody>
      </p:sp>
      <p:sp>
        <p:nvSpPr>
          <p:cNvPr id="8199" name="TextBox 4"/>
          <p:cNvSpPr txBox="1">
            <a:spLocks noChangeArrowheads="1"/>
          </p:cNvSpPr>
          <p:nvPr/>
        </p:nvSpPr>
        <p:spPr bwMode="auto">
          <a:xfrm>
            <a:off x="2792413" y="2343150"/>
            <a:ext cx="35814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24 = 3 . 8</a:t>
            </a:r>
          </a:p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= 3 . 2. …</a:t>
            </a:r>
          </a:p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= 3.2.2. ….</a:t>
            </a:r>
          </a:p>
        </p:txBody>
      </p:sp>
      <p:sp>
        <p:nvSpPr>
          <p:cNvPr id="8200" name="TextBox 4"/>
          <p:cNvSpPr txBox="1">
            <a:spLocks noChangeArrowheads="1"/>
          </p:cNvSpPr>
          <p:nvPr/>
        </p:nvSpPr>
        <p:spPr bwMode="auto">
          <a:xfrm>
            <a:off x="5676900" y="2362200"/>
            <a:ext cx="3581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24 = 4 . 6</a:t>
            </a:r>
          </a:p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= (2.2) . (2. …)</a:t>
            </a:r>
          </a:p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= 2.2.2. ….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1752600" y="2773363"/>
            <a:ext cx="10668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1752600" y="3224213"/>
            <a:ext cx="10668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.3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4264025" y="2700338"/>
            <a:ext cx="106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.4</a:t>
            </a: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4264025" y="3190875"/>
            <a:ext cx="106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.2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7696200" y="2792413"/>
            <a:ext cx="106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.3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7315200" y="3224213"/>
            <a:ext cx="10668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.3</a:t>
            </a: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106363" y="3703638"/>
            <a:ext cx="89550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Trong các cách phân tích số 24 như trên, kết quả phân tích cuối cùng đều là 2.2.2.3 (có hai thừa số nguyên tố là 2 và 3)</a:t>
            </a: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0" y="4953000"/>
            <a:ext cx="8953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Ta nói số 24 đã được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 tích ra thừa số nguyên tố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4"/>
          <p:cNvSpPr txBox="1">
            <a:spLocks noChangeArrowheads="1"/>
          </p:cNvSpPr>
          <p:nvPr/>
        </p:nvSpPr>
        <p:spPr bwMode="auto">
          <a:xfrm>
            <a:off x="-36513" y="663575"/>
            <a:ext cx="62753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Ước và bội</a:t>
            </a:r>
          </a:p>
        </p:txBody>
      </p:sp>
      <p:sp>
        <p:nvSpPr>
          <p:cNvPr id="9219" name="TextBox 3"/>
          <p:cNvSpPr txBox="1">
            <a:spLocks noChangeArrowheads="1"/>
          </p:cNvSpPr>
          <p:nvPr/>
        </p:nvSpPr>
        <p:spPr bwMode="auto">
          <a:xfrm>
            <a:off x="0" y="-22225"/>
            <a:ext cx="9167813" cy="120015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10: Số nguyên tố. Hợp số</a:t>
            </a:r>
          </a:p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 tích một số ra thừa số nguyên tố.</a:t>
            </a:r>
          </a:p>
        </p:txBody>
      </p:sp>
      <p:sp>
        <p:nvSpPr>
          <p:cNvPr id="9220" name="TextBox 4"/>
          <p:cNvSpPr txBox="1">
            <a:spLocks noChangeArrowheads="1"/>
          </p:cNvSpPr>
          <p:nvPr/>
        </p:nvSpPr>
        <p:spPr bwMode="auto">
          <a:xfrm>
            <a:off x="0" y="1185863"/>
            <a:ext cx="7467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Phân tích một số ra thừa số nguyên tố.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82550" y="2294513"/>
            <a:ext cx="8978900" cy="156966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3200" b="1">
                <a:latin typeface="Times New Roman" pitchFamily="18" charset="0"/>
                <a:cs typeface="Times New Roman" pitchFamily="18" charset="0"/>
              </a:rPr>
              <a:t>Phân tích một số tự nhiên lớn hơn 1 ra thừa số nguyên tố là viết số đó dưới dạng một tích các thừa số nguyên tố.</a:t>
            </a: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265113" y="4139625"/>
            <a:ext cx="47640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VD: 24 = 2.2.2.3 = 2</a:t>
            </a:r>
            <a:r>
              <a:rPr lang="en-US" sz="32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. 3</a:t>
            </a: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0" y="1709738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Thế nào là phân tích một số ra thừa số nguyên tố?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/>
          <p:cNvSpPr txBox="1">
            <a:spLocks noChangeArrowheads="1"/>
          </p:cNvSpPr>
          <p:nvPr/>
        </p:nvSpPr>
        <p:spPr bwMode="auto">
          <a:xfrm>
            <a:off x="228600" y="24384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2400" b="1">
              <a:latin typeface="VNI-Times" pitchFamily="2" charset="0"/>
              <a:cs typeface="Arial" charset="0"/>
            </a:endParaRPr>
          </a:p>
        </p:txBody>
      </p:sp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381000" y="2743200"/>
            <a:ext cx="85994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Ví dụ: Phân tích 300 ra thừa số nguyên tố “theo cột dọc”</a:t>
            </a:r>
            <a:endParaRPr lang="en-US" sz="28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52" name="Line 8"/>
          <p:cNvSpPr>
            <a:spLocks noChangeShapeType="1"/>
          </p:cNvSpPr>
          <p:nvPr/>
        </p:nvSpPr>
        <p:spPr bwMode="auto">
          <a:xfrm>
            <a:off x="3200400" y="3429000"/>
            <a:ext cx="1588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1943100" y="3790950"/>
            <a:ext cx="114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  <a:latin typeface="VNI-Times" pitchFamily="2" charset="0"/>
                <a:cs typeface="Arial" charset="0"/>
              </a:rPr>
              <a:t>150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2362200" y="43434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  <a:latin typeface="VNI-Times" pitchFamily="2" charset="0"/>
                <a:cs typeface="Arial" charset="0"/>
              </a:rPr>
              <a:t>75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2438400" y="48006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  <a:latin typeface="VNI-Times" pitchFamily="2" charset="0"/>
                <a:cs typeface="Arial" charset="0"/>
              </a:rPr>
              <a:t>25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2438400" y="5399088"/>
            <a:ext cx="685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  <a:latin typeface="VNI-Times" pitchFamily="2" charset="0"/>
                <a:cs typeface="Arial" charset="0"/>
              </a:rPr>
              <a:t>5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3352800" y="33528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2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3352800" y="38100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2</a:t>
            </a:r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3276600" y="43434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3</a:t>
            </a:r>
          </a:p>
        </p:txBody>
      </p:sp>
      <p:sp>
        <p:nvSpPr>
          <p:cNvPr id="57360" name="Text Box 16"/>
          <p:cNvSpPr txBox="1">
            <a:spLocks noChangeArrowheads="1"/>
          </p:cNvSpPr>
          <p:nvPr/>
        </p:nvSpPr>
        <p:spPr bwMode="auto">
          <a:xfrm>
            <a:off x="3352800" y="48006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5</a:t>
            </a:r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3352800" y="5399088"/>
            <a:ext cx="685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5</a:t>
            </a:r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2438400" y="60960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  <a:latin typeface="VNI-Times" pitchFamily="2" charset="0"/>
                <a:cs typeface="Arial" charset="0"/>
              </a:rPr>
              <a:t>1</a:t>
            </a:r>
          </a:p>
        </p:txBody>
      </p: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2057400" y="3352800"/>
            <a:ext cx="106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  <a:latin typeface="VNI-Times" pitchFamily="2" charset="0"/>
                <a:cs typeface="Arial" charset="0"/>
              </a:rPr>
              <a:t>300</a:t>
            </a:r>
          </a:p>
        </p:txBody>
      </p:sp>
      <p:sp>
        <p:nvSpPr>
          <p:cNvPr id="10256" name="TextBox 3"/>
          <p:cNvSpPr txBox="1">
            <a:spLocks noChangeArrowheads="1"/>
          </p:cNvSpPr>
          <p:nvPr/>
        </p:nvSpPr>
        <p:spPr bwMode="auto">
          <a:xfrm>
            <a:off x="0" y="-57150"/>
            <a:ext cx="9167813" cy="120015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10: Số nguyên tố. Hợp số</a:t>
            </a:r>
          </a:p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 tích một số ra thừa số nguyên tố.</a:t>
            </a: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152400" y="2225675"/>
            <a:ext cx="9525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Cách 1: </a:t>
            </a:r>
            <a:r>
              <a:rPr lang="en-US" sz="2600" b="1">
                <a:latin typeface="Times New Roman" pitchFamily="18" charset="0"/>
                <a:cs typeface="Times New Roman" pitchFamily="18" charset="0"/>
              </a:rPr>
              <a:t>Phân tích một số ra thừa số nguyên tố theo cột dọc:</a:t>
            </a: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0" y="1579563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Cách phân tích một số ra thừa số nguyên tố</a:t>
            </a:r>
          </a:p>
        </p:txBody>
      </p:sp>
      <p:sp>
        <p:nvSpPr>
          <p:cNvPr id="10259" name="TextBox 4"/>
          <p:cNvSpPr txBox="1">
            <a:spLocks noChangeArrowheads="1"/>
          </p:cNvSpPr>
          <p:nvPr/>
        </p:nvSpPr>
        <p:spPr bwMode="auto">
          <a:xfrm>
            <a:off x="0" y="1066800"/>
            <a:ext cx="7467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Phân tích một số ra thừa số nguyên tố.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4343400" y="5959475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Vậy 300 = 2</a:t>
            </a:r>
            <a:r>
              <a:rPr lang="en-US" sz="2400" b="1" i="1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.3.5</a:t>
            </a:r>
            <a:r>
              <a:rPr lang="en-US" sz="2400" b="1" i="1" baseline="300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57352" grpId="0" animBg="1"/>
      <p:bldP spid="57353" grpId="0" build="allAtOnce"/>
      <p:bldP spid="57353" grpId="1"/>
      <p:bldP spid="57354" grpId="0" build="allAtOnce"/>
      <p:bldP spid="57354" grpId="1"/>
      <p:bldP spid="57355" grpId="0"/>
      <p:bldP spid="57355" grpId="1"/>
      <p:bldP spid="57355" grpId="2"/>
      <p:bldP spid="57356" grpId="0"/>
      <p:bldP spid="57356" grpId="1"/>
      <p:bldP spid="57356" grpId="2"/>
      <p:bldP spid="57357" grpId="0"/>
      <p:bldP spid="57357" grpId="1"/>
      <p:bldP spid="57357" grpId="2"/>
      <p:bldP spid="57358" grpId="0"/>
      <p:bldP spid="57358" grpId="1"/>
      <p:bldP spid="57358" grpId="2"/>
      <p:bldP spid="57359" grpId="0"/>
      <p:bldP spid="57359" grpId="1"/>
      <p:bldP spid="57359" grpId="2"/>
      <p:bldP spid="57360" grpId="0"/>
      <p:bldP spid="57360" grpId="1"/>
      <p:bldP spid="57360" grpId="2"/>
      <p:bldP spid="57361" grpId="0"/>
      <p:bldP spid="57361" grpId="1"/>
      <p:bldP spid="57361" grpId="2"/>
      <p:bldP spid="57362" grpId="0"/>
      <p:bldP spid="57362" grpId="1"/>
      <p:bldP spid="57362" grpId="2"/>
      <p:bldP spid="57363" grpId="0"/>
      <p:bldP spid="57363" grpId="1"/>
      <p:bldP spid="57363" grpId="2"/>
      <p:bldP spid="22" grpId="0"/>
      <p:bldP spid="23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/>
          <p:cNvSpPr txBox="1">
            <a:spLocks noChangeArrowheads="1"/>
          </p:cNvSpPr>
          <p:nvPr/>
        </p:nvSpPr>
        <p:spPr bwMode="auto">
          <a:xfrm>
            <a:off x="0" y="-57150"/>
            <a:ext cx="9167813" cy="120015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10: Số nguyên tố. Hợp số</a:t>
            </a:r>
          </a:p>
          <a:p>
            <a:pPr algn="ctr" eaLnBrk="1" hangingPunct="1"/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 tích một số ra thừa số nguyên tố.</a:t>
            </a: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92518" y="1671427"/>
            <a:ext cx="883920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6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Ví dụ: </a:t>
            </a:r>
            <a:r>
              <a:rPr lang="en-US" sz="2600" b="1" smtClean="0">
                <a:latin typeface="Times New Roman" pitchFamily="18" charset="0"/>
                <a:cs typeface="Times New Roman" pitchFamily="18" charset="0"/>
              </a:rPr>
              <a:t>Phân </a:t>
            </a:r>
            <a:r>
              <a:rPr lang="en-US" sz="2600" b="1">
                <a:latin typeface="Times New Roman" pitchFamily="18" charset="0"/>
                <a:cs typeface="Times New Roman" pitchFamily="18" charset="0"/>
              </a:rPr>
              <a:t>tích số 60 và số 420 ra thừa số nguyên tố theo cột dọc.</a:t>
            </a: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028700" y="3200400"/>
            <a:ext cx="1588" cy="248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-228600" y="3562350"/>
            <a:ext cx="114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  <a:latin typeface="VNI-Times" pitchFamily="2" charset="0"/>
                <a:cs typeface="Arial" charset="0"/>
              </a:rPr>
              <a:t>30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90500" y="41148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  <a:latin typeface="VNI-Times" pitchFamily="2" charset="0"/>
                <a:cs typeface="Arial" charset="0"/>
              </a:rPr>
              <a:t>15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66700" y="45720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  <a:latin typeface="VNI-Times" pitchFamily="2" charset="0"/>
                <a:cs typeface="Arial" charset="0"/>
              </a:rPr>
              <a:t>5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66700" y="5170488"/>
            <a:ext cx="685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  <a:latin typeface="VNI-Times" pitchFamily="2" charset="0"/>
                <a:cs typeface="Arial" charset="0"/>
              </a:rPr>
              <a:t>1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181100" y="31242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2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1181100" y="35814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2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1104900" y="41148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3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1181100" y="45720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5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-114300" y="3124200"/>
            <a:ext cx="106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  <a:latin typeface="VNI-Times" pitchFamily="2" charset="0"/>
                <a:cs typeface="Arial" charset="0"/>
              </a:rPr>
              <a:t>60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2155825" y="5229225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Vậy 60 = 2</a:t>
            </a:r>
            <a:r>
              <a:rPr lang="en-US" sz="2400" b="1" i="1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.3.5</a:t>
            </a:r>
            <a:endParaRPr lang="en-US" sz="2400" b="1" i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Line 8"/>
          <p:cNvSpPr>
            <a:spLocks noChangeShapeType="1"/>
          </p:cNvSpPr>
          <p:nvPr/>
        </p:nvSpPr>
        <p:spPr bwMode="auto">
          <a:xfrm flipH="1">
            <a:off x="5905499" y="3429000"/>
            <a:ext cx="1" cy="2779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4625975" y="3740150"/>
            <a:ext cx="114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  <a:latin typeface="VNI-Times" pitchFamily="2" charset="0"/>
                <a:cs typeface="Arial" charset="0"/>
              </a:rPr>
              <a:t>210</a:t>
            </a: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4876800" y="4292600"/>
            <a:ext cx="854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  <a:latin typeface="VNI-Times" pitchFamily="2" charset="0"/>
                <a:cs typeface="Arial" charset="0"/>
              </a:rPr>
              <a:t>105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5121275" y="47498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  <a:latin typeface="VNI-Times" pitchFamily="2" charset="0"/>
                <a:cs typeface="Arial" charset="0"/>
              </a:rPr>
              <a:t>35</a:t>
            </a: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5083175" y="5268913"/>
            <a:ext cx="685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  <a:latin typeface="VNI-Times" pitchFamily="2" charset="0"/>
                <a:cs typeface="Arial" charset="0"/>
              </a:rPr>
              <a:t>7</a:t>
            </a:r>
          </a:p>
        </p:txBody>
      </p:sp>
      <p:sp>
        <p:nvSpPr>
          <p:cNvPr id="32" name="Text Box 13"/>
          <p:cNvSpPr txBox="1">
            <a:spLocks noChangeArrowheads="1"/>
          </p:cNvSpPr>
          <p:nvPr/>
        </p:nvSpPr>
        <p:spPr bwMode="auto">
          <a:xfrm>
            <a:off x="6035675" y="33020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2</a:t>
            </a:r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6035675" y="37592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2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5959475" y="42926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3</a:t>
            </a: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5943600" y="47498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5</a:t>
            </a:r>
          </a:p>
        </p:txBody>
      </p:sp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4740275" y="3302000"/>
            <a:ext cx="106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  <a:latin typeface="VNI-Times" pitchFamily="2" charset="0"/>
                <a:cs typeface="Arial" charset="0"/>
              </a:rPr>
              <a:t>420</a:t>
            </a: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6477000" y="5407025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Vậy 420 = 2</a:t>
            </a:r>
            <a:r>
              <a:rPr lang="en-US" sz="2400" b="1" i="1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.3.5.7</a:t>
            </a:r>
            <a:endParaRPr lang="en-US" sz="2400" b="1" i="1" baseline="30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16"/>
          <p:cNvSpPr txBox="1">
            <a:spLocks noChangeArrowheads="1"/>
          </p:cNvSpPr>
          <p:nvPr/>
        </p:nvSpPr>
        <p:spPr bwMode="auto">
          <a:xfrm>
            <a:off x="5959475" y="52578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VNI-Times" pitchFamily="2" charset="0"/>
                <a:cs typeface="Arial" charset="0"/>
              </a:rPr>
              <a:t>7</a:t>
            </a: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5219700" y="56896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3333FF"/>
                </a:solidFill>
                <a:latin typeface="VNI-Times" pitchFamily="2" charset="0"/>
                <a:cs typeface="Arial" charset="0"/>
              </a:rPr>
              <a:t>1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9" grpId="0" animBg="1"/>
      <p:bldP spid="10" grpId="0" build="allAtOnce"/>
      <p:bldP spid="10" grpId="1"/>
      <p:bldP spid="11" grpId="0" build="allAtOnce"/>
      <p:bldP spid="11" grpId="1"/>
      <p:bldP spid="12" grpId="0"/>
      <p:bldP spid="12" grpId="1"/>
      <p:bldP spid="12" grpId="2"/>
      <p:bldP spid="13" grpId="0"/>
      <p:bldP spid="13" grpId="1"/>
      <p:bldP spid="13" grpId="2"/>
      <p:bldP spid="14" grpId="0"/>
      <p:bldP spid="14" grpId="1"/>
      <p:bldP spid="14" grpId="2"/>
      <p:bldP spid="15" grpId="0"/>
      <p:bldP spid="15" grpId="1"/>
      <p:bldP spid="15" grpId="2"/>
      <p:bldP spid="16" grpId="0"/>
      <p:bldP spid="16" grpId="1"/>
      <p:bldP spid="16" grpId="2"/>
      <p:bldP spid="17" grpId="0"/>
      <p:bldP spid="17" grpId="1"/>
      <p:bldP spid="17" grpId="2"/>
      <p:bldP spid="20" grpId="0"/>
      <p:bldP spid="20" grpId="1"/>
      <p:bldP spid="20" grpId="2"/>
      <p:bldP spid="25" grpId="0"/>
      <p:bldP spid="27" grpId="0" animBg="1"/>
      <p:bldP spid="28" grpId="0" build="allAtOnce"/>
      <p:bldP spid="28" grpId="1"/>
      <p:bldP spid="29" grpId="0" build="allAtOnce"/>
      <p:bldP spid="29" grpId="1"/>
      <p:bldP spid="30" grpId="0"/>
      <p:bldP spid="30" grpId="1"/>
      <p:bldP spid="30" grpId="2"/>
      <p:bldP spid="31" grpId="0"/>
      <p:bldP spid="31" grpId="1"/>
      <p:bldP spid="31" grpId="2"/>
      <p:bldP spid="32" grpId="0"/>
      <p:bldP spid="32" grpId="1"/>
      <p:bldP spid="32" grpId="2"/>
      <p:bldP spid="33" grpId="0"/>
      <p:bldP spid="33" grpId="1"/>
      <p:bldP spid="33" grpId="2"/>
      <p:bldP spid="34" grpId="0"/>
      <p:bldP spid="34" grpId="1"/>
      <p:bldP spid="34" grpId="2"/>
      <p:bldP spid="35" grpId="0"/>
      <p:bldP spid="35" grpId="1"/>
      <p:bldP spid="35" grpId="2"/>
      <p:bldP spid="36" grpId="0"/>
      <p:bldP spid="36" grpId="1"/>
      <p:bldP spid="36" grpId="2"/>
      <p:bldP spid="37" grpId="0"/>
      <p:bldP spid="38" grpId="0"/>
      <p:bldP spid="38" grpId="1"/>
      <p:bldP spid="38" grpId="2"/>
      <p:bldP spid="39" grpId="0"/>
      <p:bldP spid="39" grpId="1"/>
      <p:bldP spid="39" grpId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3285</TotalTime>
  <Words>997</Words>
  <Application>Microsoft Office PowerPoint</Application>
  <PresentationFormat>On-screen Show (4:3)</PresentationFormat>
  <Paragraphs>164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Tahoma</vt:lpstr>
      <vt:lpstr>Times New Roman</vt:lpstr>
      <vt:lpstr>VNI-Brush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http://viet4room.com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Manh Cuong</dc:creator>
  <cp:lastModifiedBy>Admin</cp:lastModifiedBy>
  <cp:revision>390</cp:revision>
  <dcterms:created xsi:type="dcterms:W3CDTF">2016-11-26T13:35:55Z</dcterms:created>
  <dcterms:modified xsi:type="dcterms:W3CDTF">2021-10-11T13:41:03Z</dcterms:modified>
</cp:coreProperties>
</file>